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2" r:id="rId4"/>
  </p:sldMasterIdLst>
  <p:notesMasterIdLst>
    <p:notesMasterId r:id="rId17"/>
  </p:notesMasterIdLst>
  <p:handoutMasterIdLst>
    <p:handoutMasterId r:id="rId18"/>
  </p:handoutMasterIdLst>
  <p:sldIdLst>
    <p:sldId id="281" r:id="rId5"/>
    <p:sldId id="259" r:id="rId6"/>
    <p:sldId id="289" r:id="rId7"/>
    <p:sldId id="272" r:id="rId8"/>
    <p:sldId id="288" r:id="rId9"/>
    <p:sldId id="283" r:id="rId10"/>
    <p:sldId id="291" r:id="rId11"/>
    <p:sldId id="284" r:id="rId12"/>
    <p:sldId id="292" r:id="rId13"/>
    <p:sldId id="294" r:id="rId14"/>
    <p:sldId id="296" r:id="rId15"/>
    <p:sldId id="295"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725" autoAdjust="0"/>
  </p:normalViewPr>
  <p:slideViewPr>
    <p:cSldViewPr showGuides="1">
      <p:cViewPr varScale="1">
        <p:scale>
          <a:sx n="85" d="100"/>
          <a:sy n="85" d="100"/>
        </p:scale>
        <p:origin x="312" y="39"/>
      </p:cViewPr>
      <p:guideLst>
        <p:guide orient="horz" pos="1152"/>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0"/>
    </p:cViewPr>
  </p:sorterViewPr>
  <p:notesViewPr>
    <p:cSldViewPr>
      <p:cViewPr varScale="1">
        <p:scale>
          <a:sx n="79" d="100"/>
          <a:sy n="79" d="100"/>
        </p:scale>
        <p:origin x="16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5/20/2025</a:t>
            </a:fld>
            <a:endParaRPr dirty="0">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5/20/2025</a:t>
            </a:fld>
            <a:endParaRP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dirty="0"/>
          </a:p>
        </p:txBody>
      </p:sp>
    </p:spTree>
    <p:extLst>
      <p:ext uri="{BB962C8B-B14F-4D97-AF65-F5344CB8AC3E}">
        <p14:creationId xmlns:p14="http://schemas.microsoft.com/office/powerpoint/2010/main" val="20086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a:pPr/>
              <a:t>2</a:t>
            </a:fld>
            <a:endParaRPr lang="en-US" dirty="0"/>
          </a:p>
        </p:txBody>
      </p:sp>
    </p:spTree>
    <p:extLst>
      <p:ext uri="{BB962C8B-B14F-4D97-AF65-F5344CB8AC3E}">
        <p14:creationId xmlns:p14="http://schemas.microsoft.com/office/powerpoint/2010/main" val="256269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smtClean="0"/>
              <a:pPr/>
              <a:t>6</a:t>
            </a:fld>
            <a:endParaRPr lang="en-US" dirty="0"/>
          </a:p>
        </p:txBody>
      </p:sp>
    </p:spTree>
    <p:extLst>
      <p:ext uri="{BB962C8B-B14F-4D97-AF65-F5344CB8AC3E}">
        <p14:creationId xmlns:p14="http://schemas.microsoft.com/office/powerpoint/2010/main" val="2528546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a:pPr/>
              <a:t>9</a:t>
            </a:fld>
            <a:endParaRPr lang="en-US" dirty="0"/>
          </a:p>
        </p:txBody>
      </p:sp>
    </p:spTree>
    <p:extLst>
      <p:ext uri="{BB962C8B-B14F-4D97-AF65-F5344CB8AC3E}">
        <p14:creationId xmlns:p14="http://schemas.microsoft.com/office/powerpoint/2010/main" val="1795716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44AB447-BDFD-4FA4-9A82-52202FFDC88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56412" y="0"/>
            <a:ext cx="5294313" cy="6858000"/>
          </a:xfrm>
          <a:prstGeom prst="rect">
            <a:avLst/>
          </a:prstGeom>
        </p:spPr>
      </p:pic>
      <p:pic>
        <p:nvPicPr>
          <p:cNvPr id="10" name="Graphic 9">
            <a:extLst>
              <a:ext uri="{FF2B5EF4-FFF2-40B4-BE49-F238E27FC236}">
                <a16:creationId xmlns:a16="http://schemas.microsoft.com/office/drawing/2014/main" id="{FADFEC34-EAD1-470C-B1D7-476DAA0BDC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12" y="0"/>
            <a:ext cx="6858000" cy="6858000"/>
          </a:xfrm>
          <a:prstGeom prst="rect">
            <a:avLst/>
          </a:prstGeom>
        </p:spPr>
      </p:pic>
      <p:pic>
        <p:nvPicPr>
          <p:cNvPr id="11" name="Graphic 10">
            <a:extLst>
              <a:ext uri="{FF2B5EF4-FFF2-40B4-BE49-F238E27FC236}">
                <a16:creationId xmlns:a16="http://schemas.microsoft.com/office/drawing/2014/main" id="{6FF142A7-701F-6940-8E95-0D4830D764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68483" y="521171"/>
            <a:ext cx="6201033" cy="5815657"/>
          </a:xfrm>
          <a:prstGeom prst="rect">
            <a:avLst/>
          </a:prstGeom>
        </p:spPr>
      </p:pic>
      <p:sp>
        <p:nvSpPr>
          <p:cNvPr id="6" name="Text Placeholder Subtitle 1">
            <a:extLst>
              <a:ext uri="{FF2B5EF4-FFF2-40B4-BE49-F238E27FC236}">
                <a16:creationId xmlns:a16="http://schemas.microsoft.com/office/drawing/2014/main" id="{5A1F9EF5-B88C-405C-9168-EDE6A70749C5}"/>
              </a:ext>
            </a:extLst>
          </p:cNvPr>
          <p:cNvSpPr>
            <a:spLocks noGrp="1"/>
          </p:cNvSpPr>
          <p:nvPr>
            <p:ph type="body" sz="quarter" idx="10"/>
          </p:nvPr>
        </p:nvSpPr>
        <p:spPr>
          <a:xfrm>
            <a:off x="4214813" y="1752600"/>
            <a:ext cx="3757612" cy="609600"/>
          </a:xfrm>
        </p:spPr>
        <p:txBody>
          <a:bodyPr>
            <a:normAutofit/>
          </a:bodyPr>
          <a:lstStyle>
            <a:lvl1pPr marL="0" indent="0" algn="ctr">
              <a:buFontTx/>
              <a:buNone/>
              <a:defRPr sz="2000">
                <a:solidFill>
                  <a:schemeClr val="accent4"/>
                </a:solidFill>
              </a:defRPr>
            </a:lvl1pPr>
          </a:lstStyle>
          <a:p>
            <a:pPr lvl="0"/>
            <a:r>
              <a:rPr lang="en-US"/>
              <a:t>Click to edit Master text styles</a:t>
            </a:r>
          </a:p>
        </p:txBody>
      </p:sp>
      <p:sp>
        <p:nvSpPr>
          <p:cNvPr id="19" name="Text Placeholder Subtitle 2">
            <a:extLst>
              <a:ext uri="{FF2B5EF4-FFF2-40B4-BE49-F238E27FC236}">
                <a16:creationId xmlns:a16="http://schemas.microsoft.com/office/drawing/2014/main" id="{D2282B87-09AC-4246-8C13-92CF93907CBF}"/>
              </a:ext>
            </a:extLst>
          </p:cNvPr>
          <p:cNvSpPr>
            <a:spLocks noGrp="1"/>
          </p:cNvSpPr>
          <p:nvPr>
            <p:ph type="body" sz="quarter" idx="11"/>
          </p:nvPr>
        </p:nvSpPr>
        <p:spPr>
          <a:xfrm>
            <a:off x="4214813" y="4844142"/>
            <a:ext cx="3757612" cy="609600"/>
          </a:xfrm>
        </p:spPr>
        <p:txBody>
          <a:bodyPr>
            <a:normAutofit/>
          </a:bodyPr>
          <a:lstStyle>
            <a:lvl1pPr marL="0" indent="0" algn="ctr">
              <a:buFontTx/>
              <a:buNone/>
              <a:defRPr sz="2000">
                <a:solidFill>
                  <a:schemeClr val="accent4"/>
                </a:solidFill>
              </a:defRPr>
            </a:lvl1pPr>
          </a:lstStyle>
          <a:p>
            <a:pPr lvl="0"/>
            <a:r>
              <a:rPr lang="en-US"/>
              <a:t>Click to edit Master text styles</a:t>
            </a:r>
          </a:p>
        </p:txBody>
      </p:sp>
      <p:sp>
        <p:nvSpPr>
          <p:cNvPr id="2" name="Title 1">
            <a:extLst>
              <a:ext uri="{FF2B5EF4-FFF2-40B4-BE49-F238E27FC236}">
                <a16:creationId xmlns:a16="http://schemas.microsoft.com/office/drawing/2014/main" id="{B14A909A-2E72-4DBE-BD02-0B20CFB25B6B}"/>
              </a:ext>
            </a:extLst>
          </p:cNvPr>
          <p:cNvSpPr>
            <a:spLocks noGrp="1"/>
          </p:cNvSpPr>
          <p:nvPr>
            <p:ph type="title" hasCustomPrompt="1"/>
          </p:nvPr>
        </p:nvSpPr>
        <p:spPr>
          <a:xfrm>
            <a:off x="4214811" y="2361521"/>
            <a:ext cx="3757613" cy="2481941"/>
          </a:xfrm>
        </p:spPr>
        <p:txBody>
          <a:bodyPr vert="horz" lIns="121899" tIns="60949" rIns="121899" bIns="60949" rtlCol="0" anchor="ctr">
            <a:normAutofit/>
          </a:bodyPr>
          <a:lstStyle>
            <a:lvl1pPr algn="ctr">
              <a:defRPr lang="en-US" sz="7200" b="1">
                <a:solidFill>
                  <a:schemeClr val="accent4"/>
                </a:solidFill>
                <a:ea typeface="+mn-ea"/>
                <a:cs typeface="+mn-cs"/>
              </a:defRPr>
            </a:lvl1pPr>
          </a:lstStyle>
          <a:p>
            <a:pPr marL="0" lvl="0" indent="0" algn="ctr">
              <a:lnSpc>
                <a:spcPct val="95000"/>
              </a:lnSpc>
              <a:spcBef>
                <a:spcPts val="1866"/>
              </a:spcBef>
              <a:buClr>
                <a:schemeClr val="accent6">
                  <a:lumMod val="50000"/>
                </a:schemeClr>
              </a:buClr>
              <a:buSzPct val="100000"/>
              <a:buFontTx/>
            </a:pPr>
            <a:r>
              <a:rPr lang="en-US" dirty="0"/>
              <a:t>Add Title</a:t>
            </a:r>
          </a:p>
        </p:txBody>
      </p:sp>
    </p:spTree>
    <p:extLst>
      <p:ext uri="{BB962C8B-B14F-4D97-AF65-F5344CB8AC3E}">
        <p14:creationId xmlns:p14="http://schemas.microsoft.com/office/powerpoint/2010/main" val="332201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mall Circle Layout">
    <p:bg>
      <p:bgPr>
        <a:solidFill>
          <a:schemeClr val="accent5"/>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527" t="27893"/>
          <a:stretch/>
        </p:blipFill>
        <p:spPr>
          <a:xfrm>
            <a:off x="0" y="0"/>
            <a:ext cx="4875212" cy="3769068"/>
          </a:xfrm>
          <a:prstGeom prst="rect">
            <a:avLst/>
          </a:prstGeom>
        </p:spPr>
      </p:pic>
      <p:sp>
        <p:nvSpPr>
          <p:cNvPr id="13" name="Text Placeholder 12">
            <a:extLst>
              <a:ext uri="{FF2B5EF4-FFF2-40B4-BE49-F238E27FC236}">
                <a16:creationId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accent1"/>
                </a:solidFill>
                <a:ea typeface="+mn-ea"/>
                <a:cs typeface="+mn-cs"/>
              </a:defRPr>
            </a:lvl1pPr>
          </a:lstStyle>
          <a:p>
            <a:pPr marL="0" lvl="0" indent="0">
              <a:lnSpc>
                <a:spcPct val="95000"/>
              </a:lnSpc>
              <a:spcBef>
                <a:spcPts val="1866"/>
              </a:spcBef>
              <a:buClr>
                <a:schemeClr val="accent6">
                  <a:lumMod val="50000"/>
                </a:schemeClr>
              </a:buClr>
              <a:buSzPct val="100000"/>
              <a:buFont typeface="Arial" pitchFamily="34" charset="0"/>
            </a:pPr>
            <a:r>
              <a:rPr lang="en-US"/>
              <a:t>Click to edit Master title style</a:t>
            </a:r>
            <a:endParaRPr lang="en-US" dirty="0"/>
          </a:p>
        </p:txBody>
      </p:sp>
    </p:spTree>
    <p:extLst>
      <p:ext uri="{BB962C8B-B14F-4D97-AF65-F5344CB8AC3E}">
        <p14:creationId xmlns:p14="http://schemas.microsoft.com/office/powerpoint/2010/main" val="16806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Circle Layout Blue">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527" t="27893"/>
          <a:stretch/>
        </p:blipFill>
        <p:spPr>
          <a:xfrm>
            <a:off x="0" y="0"/>
            <a:ext cx="4875212" cy="3769068"/>
          </a:xfrm>
          <a:prstGeom prst="rect">
            <a:avLst/>
          </a:prstGeom>
        </p:spPr>
      </p:pic>
      <p:sp>
        <p:nvSpPr>
          <p:cNvPr id="13" name="Text Placeholder 12">
            <a:extLst>
              <a:ext uri="{FF2B5EF4-FFF2-40B4-BE49-F238E27FC236}">
                <a16:creationId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tx2"/>
                </a:solidFill>
                <a:ea typeface="+mn-ea"/>
                <a:cs typeface="+mn-cs"/>
              </a:defRPr>
            </a:lvl1pPr>
          </a:lstStyle>
          <a:p>
            <a:pPr marL="0" lvl="0" indent="0">
              <a:lnSpc>
                <a:spcPct val="95000"/>
              </a:lnSpc>
              <a:spcBef>
                <a:spcPts val="1866"/>
              </a:spcBef>
              <a:buClr>
                <a:schemeClr val="accent6">
                  <a:lumMod val="50000"/>
                </a:schemeClr>
              </a:buClr>
              <a:buSzPct val="100000"/>
              <a:buFont typeface="Arial" pitchFamily="34" charset="0"/>
            </a:pPr>
            <a:r>
              <a:rPr lang="en-US"/>
              <a:t>Click to edit Master title style</a:t>
            </a:r>
            <a:endParaRPr lang="en-US" dirty="0"/>
          </a:p>
        </p:txBody>
      </p:sp>
    </p:spTree>
    <p:extLst>
      <p:ext uri="{BB962C8B-B14F-4D97-AF65-F5344CB8AC3E}">
        <p14:creationId xmlns:p14="http://schemas.microsoft.com/office/powerpoint/2010/main" val="280014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rge Circle Layout_alternat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82605" y="990"/>
            <a:ext cx="5294313" cy="6858000"/>
          </a:xfrm>
          <a:prstGeom prst="rect">
            <a:avLst/>
          </a:prstGeom>
        </p:spPr>
      </p:pic>
      <p:pic>
        <p:nvPicPr>
          <p:cNvPr id="7" name="Graphic 6">
            <a:extLst>
              <a:ext uri="{FF2B5EF4-FFF2-40B4-BE49-F238E27FC236}">
                <a16:creationId xmlns:a16="http://schemas.microsoft.com/office/drawing/2014/main" id="{D12EB5EE-DDAA-D449-95BC-BCAFCC6E6BB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750" t="25323" r="-17290" b="14356"/>
          <a:stretch/>
        </p:blipFill>
        <p:spPr>
          <a:xfrm>
            <a:off x="0" y="0"/>
            <a:ext cx="12014201" cy="6897338"/>
          </a:xfrm>
          <a:prstGeom prst="rect">
            <a:avLst/>
          </a:prstGeom>
        </p:spPr>
      </p:pic>
      <p:sp>
        <p:nvSpPr>
          <p:cNvPr id="2" name="Title 1"/>
          <p:cNvSpPr>
            <a:spLocks noGrp="1"/>
          </p:cNvSpPr>
          <p:nvPr>
            <p:ph type="title"/>
          </p:nvPr>
        </p:nvSpPr>
        <p:spPr>
          <a:xfrm>
            <a:off x="720725" y="685800"/>
            <a:ext cx="5562600" cy="1143000"/>
          </a:xfrm>
        </p:spPr>
        <p:txBody>
          <a:bodyPr anchor="t">
            <a:normAutofit/>
          </a:bodyPr>
          <a:lstStyle>
            <a:lvl1pPr>
              <a:defRPr sz="4000" b="1">
                <a:solidFill>
                  <a:schemeClr val="accent1"/>
                </a:solidFill>
              </a:defRPr>
            </a:lvl1pPr>
          </a:lstStyle>
          <a:p>
            <a:r>
              <a:rPr lang="en-US"/>
              <a:t>Click to edit Master title style</a:t>
            </a:r>
            <a:endParaRPr dirty="0"/>
          </a:p>
        </p:txBody>
      </p:sp>
      <p:sp>
        <p:nvSpPr>
          <p:cNvPr id="3" name="Content Placeholder 2"/>
          <p:cNvSpPr>
            <a:spLocks noGrp="1"/>
          </p:cNvSpPr>
          <p:nvPr>
            <p:ph idx="1"/>
          </p:nvPr>
        </p:nvSpPr>
        <p:spPr>
          <a:xfrm>
            <a:off x="720725" y="1828800"/>
            <a:ext cx="5562600" cy="4470400"/>
          </a:xfrm>
        </p:spPr>
        <p:txBody>
          <a:bodyPr>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02720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arge Circle Layout_alternat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94512" y="0"/>
            <a:ext cx="5294313" cy="6858000"/>
          </a:xfrm>
          <a:prstGeom prst="rect">
            <a:avLst/>
          </a:prstGeom>
        </p:spPr>
      </p:pic>
      <p:pic>
        <p:nvPicPr>
          <p:cNvPr id="7" name="Graphic 6">
            <a:extLst>
              <a:ext uri="{FF2B5EF4-FFF2-40B4-BE49-F238E27FC236}">
                <a16:creationId xmlns:a16="http://schemas.microsoft.com/office/drawing/2014/main" id="{75506675-2304-3948-8A18-BB70E847D3D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750" t="25323" r="-17290" b="14356"/>
          <a:stretch/>
        </p:blipFill>
        <p:spPr>
          <a:xfrm>
            <a:off x="0" y="0"/>
            <a:ext cx="12014201" cy="6897338"/>
          </a:xfrm>
          <a:prstGeom prst="rect">
            <a:avLst/>
          </a:prstGeom>
        </p:spPr>
      </p:pic>
      <p:sp>
        <p:nvSpPr>
          <p:cNvPr id="2" name="Title 1"/>
          <p:cNvSpPr>
            <a:spLocks noGrp="1"/>
          </p:cNvSpPr>
          <p:nvPr>
            <p:ph type="title"/>
          </p:nvPr>
        </p:nvSpPr>
        <p:spPr>
          <a:xfrm>
            <a:off x="720725" y="685800"/>
            <a:ext cx="5562600" cy="1143000"/>
          </a:xfrm>
        </p:spPr>
        <p:txBody>
          <a:bodyPr anchor="t">
            <a:normAutofit/>
          </a:bodyPr>
          <a:lstStyle>
            <a:lvl1pPr>
              <a:defRPr sz="4000" b="1">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720725" y="1828800"/>
            <a:ext cx="5562600" cy="4470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409049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per layout">
    <p:bg>
      <p:bgPr>
        <a:blipFill dpi="0" rotWithShape="1">
          <a:blip r:embed="rId2">
            <a:alphaModFix amt="30000"/>
            <a:lum/>
          </a:blip>
          <a:srcRect/>
          <a:tile tx="203200" ty="20320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1611" y="685800"/>
            <a:ext cx="8763002" cy="990600"/>
          </a:xfrm>
        </p:spPr>
        <p:txBody>
          <a:bodyPr anchor="t"/>
          <a:lstStyle>
            <a:lvl1pPr>
              <a:lnSpc>
                <a:spcPct val="100000"/>
              </a:lnSpc>
              <a:defRPr sz="4000" b="1">
                <a:solidFill>
                  <a:schemeClr val="accent1"/>
                </a:solidFill>
              </a:defRPr>
            </a:lvl1pPr>
          </a:lstStyle>
          <a:p>
            <a:r>
              <a:rPr lang="en-US"/>
              <a:t>Click to edit Master title style</a:t>
            </a:r>
            <a:endParaRPr dirty="0"/>
          </a:p>
        </p:txBody>
      </p:sp>
      <p:pic>
        <p:nvPicPr>
          <p:cNvPr id="4" name="Graphic 3">
            <a:extLst>
              <a:ext uri="{FF2B5EF4-FFF2-40B4-BE49-F238E27FC236}">
                <a16:creationId xmlns:a16="http://schemas.microsoft.com/office/drawing/2014/main" id="{688A6A42-7A89-44E1-BBDF-14C2FD2245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812" y="1309974"/>
            <a:ext cx="1830164" cy="4648200"/>
          </a:xfrm>
          <a:prstGeom prst="rect">
            <a:avLst/>
          </a:prstGeom>
        </p:spPr>
      </p:pic>
      <p:sp>
        <p:nvSpPr>
          <p:cNvPr id="8" name="Content Placeholder 2">
            <a:extLst>
              <a:ext uri="{FF2B5EF4-FFF2-40B4-BE49-F238E27FC236}">
                <a16:creationId xmlns:a16="http://schemas.microsoft.com/office/drawing/2014/main" id="{421512DC-20C8-4928-B94E-9F191902C57E}"/>
              </a:ext>
            </a:extLst>
          </p:cNvPr>
          <p:cNvSpPr>
            <a:spLocks noGrp="1"/>
          </p:cNvSpPr>
          <p:nvPr>
            <p:ph idx="10"/>
          </p:nvPr>
        </p:nvSpPr>
        <p:spPr>
          <a:xfrm>
            <a:off x="2741611" y="1828800"/>
            <a:ext cx="8763002" cy="4470400"/>
          </a:xfrm>
        </p:spPr>
        <p:txBody>
          <a:bodyPr>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pPr/>
              <a:t>5/20/2025</a:t>
            </a:fld>
            <a:endParaRPr lang="en-US" dirty="0"/>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dirty="0"/>
              <a:t>Add a footer</a:t>
            </a:r>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701" r:id="rId2"/>
    <p:sldLayoutId id="2147483702" r:id="rId3"/>
    <p:sldLayoutId id="2147483699" r:id="rId4"/>
    <p:sldLayoutId id="2147483700" r:id="rId5"/>
    <p:sldLayoutId id="214748369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1" userDrawn="1">
          <p15:clr>
            <a:srgbClr val="F26B43"/>
          </p15:clr>
        </p15:guide>
        <p15:guide id="2" orient="horz" pos="432" userDrawn="1">
          <p15:clr>
            <a:srgbClr val="F26B43"/>
          </p15:clr>
        </p15:guide>
        <p15:guide id="3" pos="7247"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wikipedia.org/" TargetMode="External"/><Relationship Id="rId2" Type="http://schemas.openxmlformats.org/officeDocument/2006/relationships/hyperlink" Target="https://ieeexplore.ieee.org/Xplore/home.jsp" TargetMode="External"/><Relationship Id="rId1" Type="http://schemas.openxmlformats.org/officeDocument/2006/relationships/slideLayout" Target="../slideLayouts/slideLayout5.xml"/><Relationship Id="rId6" Type="http://schemas.openxmlformats.org/officeDocument/2006/relationships/hyperlink" Target="https://www.arduino.cc/" TargetMode="External"/><Relationship Id="rId5" Type="http://schemas.openxmlformats.org/officeDocument/2006/relationships/hyperlink" Target="https://www.vecteezy.com/free-vector/static" TargetMode="External"/><Relationship Id="rId4" Type="http://schemas.openxmlformats.org/officeDocument/2006/relationships/hyperlink" Target="https://thingspeak.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EB8F-68B5-45C7-B2E2-C7CEA0B52A93}"/>
              </a:ext>
            </a:extLst>
          </p:cNvPr>
          <p:cNvSpPr>
            <a:spLocks noGrp="1"/>
          </p:cNvSpPr>
          <p:nvPr>
            <p:ph type="title"/>
          </p:nvPr>
        </p:nvSpPr>
        <p:spPr>
          <a:xfrm>
            <a:off x="3656012" y="1752600"/>
            <a:ext cx="4699001" cy="3090862"/>
          </a:xfrm>
        </p:spPr>
        <p:txBody>
          <a:bodyPr>
            <a:noAutofit/>
          </a:bodyPr>
          <a:lstStyle/>
          <a:p>
            <a:r>
              <a:rPr lang="en-US" sz="4800" dirty="0"/>
              <a:t>Smart</a:t>
            </a:r>
            <a:br>
              <a:rPr lang="en-US" sz="4800" dirty="0"/>
            </a:br>
            <a:r>
              <a:rPr lang="en-US" sz="4800" dirty="0"/>
              <a:t>Battery</a:t>
            </a:r>
            <a:br>
              <a:rPr lang="en-US" sz="4800" dirty="0"/>
            </a:br>
            <a:r>
              <a:rPr lang="en-US" sz="4800" dirty="0"/>
              <a:t>Management</a:t>
            </a:r>
            <a:br>
              <a:rPr lang="en-US" sz="4800" dirty="0"/>
            </a:br>
            <a:r>
              <a:rPr lang="en-US" sz="4800" dirty="0"/>
              <a:t>System</a:t>
            </a:r>
          </a:p>
        </p:txBody>
      </p:sp>
    </p:spTree>
    <p:extLst>
      <p:ext uri="{BB962C8B-B14F-4D97-AF65-F5344CB8AC3E}">
        <p14:creationId xmlns:p14="http://schemas.microsoft.com/office/powerpoint/2010/main" val="39674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20B0B-BCC1-4BED-BF4D-17691AE321AC}"/>
              </a:ext>
            </a:extLst>
          </p:cNvPr>
          <p:cNvSpPr>
            <a:spLocks noGrp="1"/>
          </p:cNvSpPr>
          <p:nvPr>
            <p:ph type="title"/>
          </p:nvPr>
        </p:nvSpPr>
        <p:spPr/>
        <p:txBody>
          <a:bodyPr/>
          <a:lstStyle/>
          <a:p>
            <a:r>
              <a:rPr lang="en-US" dirty="0">
                <a:solidFill>
                  <a:schemeClr val="accent4"/>
                </a:solidFill>
              </a:rPr>
              <a:t>Conclusion</a:t>
            </a:r>
          </a:p>
        </p:txBody>
      </p:sp>
      <p:sp>
        <p:nvSpPr>
          <p:cNvPr id="3" name="Text Placeholder 2">
            <a:extLst>
              <a:ext uri="{FF2B5EF4-FFF2-40B4-BE49-F238E27FC236}">
                <a16:creationId xmlns:a16="http://schemas.microsoft.com/office/drawing/2014/main" id="{ACCF25D8-462F-8B4A-8D99-662B5C3FFDE9}"/>
              </a:ext>
            </a:extLst>
          </p:cNvPr>
          <p:cNvSpPr>
            <a:spLocks noGrp="1"/>
          </p:cNvSpPr>
          <p:nvPr>
            <p:ph type="body" sz="quarter" idx="11"/>
          </p:nvPr>
        </p:nvSpPr>
        <p:spPr>
          <a:xfrm>
            <a:off x="6246812" y="914400"/>
            <a:ext cx="5410200" cy="4343400"/>
          </a:xfrm>
        </p:spPr>
        <p:txBody>
          <a:bodyPr vert="horz" lIns="121899" tIns="60949" rIns="121899" bIns="60949" rtlCol="0" anchor="t">
            <a:normAutofit/>
          </a:bodyPr>
          <a:lstStyle/>
          <a:p>
            <a:pPr marL="0" indent="0">
              <a:buNone/>
            </a:pPr>
            <a:r>
              <a:rPr lang="en-US" dirty="0">
                <a:latin typeface="Times New Roman" panose="02020603050405020304" pitchFamily="18" charset="0"/>
                <a:ea typeface="+mn-lt"/>
                <a:cs typeface="Times New Roman" panose="02020603050405020304" pitchFamily="18" charset="0"/>
              </a:rPr>
              <a:t>Smart Battery Management Systems (SBMS) represent the forefront of energy storage technology, offering a comprehensive approach to optimizing battery performance, longevity, and safety. With continuous advancements in AI integration, connectivity, and renewable energy integration, SBMS is poised to revolutionize how we store and utilize energy in the future. By maximizing efficiency, reliability, and adaptability, SBMS paves the way for a sustainable and interconnected energy ecosystem, driving innovation and progress towards a greener future.</a:t>
            </a:r>
          </a:p>
        </p:txBody>
      </p:sp>
    </p:spTree>
    <p:extLst>
      <p:ext uri="{BB962C8B-B14F-4D97-AF65-F5344CB8AC3E}">
        <p14:creationId xmlns:p14="http://schemas.microsoft.com/office/powerpoint/2010/main" val="50044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8E1B2A2-AB8D-A749-83BF-90273FBD41B5}"/>
              </a:ext>
            </a:extLst>
          </p:cNvPr>
          <p:cNvSpPr>
            <a:spLocks noGrp="1"/>
          </p:cNvSpPr>
          <p:nvPr>
            <p:ph type="title"/>
          </p:nvPr>
        </p:nvSpPr>
        <p:spPr/>
        <p:txBody>
          <a:bodyPr anchor="t">
            <a:noAutofit/>
          </a:bodyPr>
          <a:lstStyle/>
          <a:p>
            <a:pPr>
              <a:lnSpc>
                <a:spcPct val="100000"/>
              </a:lnSpc>
            </a:pPr>
            <a:r>
              <a:rPr lang="en-US" sz="4000" b="1" dirty="0">
                <a:solidFill>
                  <a:schemeClr val="bg1"/>
                </a:solidFill>
              </a:rPr>
              <a:t>References !</a:t>
            </a:r>
          </a:p>
        </p:txBody>
      </p:sp>
      <p:sp>
        <p:nvSpPr>
          <p:cNvPr id="4" name="Content Placeholder 3">
            <a:extLst>
              <a:ext uri="{FF2B5EF4-FFF2-40B4-BE49-F238E27FC236}">
                <a16:creationId xmlns:a16="http://schemas.microsoft.com/office/drawing/2014/main" id="{F54E276D-031E-2876-67E8-F2C18208CDEC}"/>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https://ieeexplore.ieee.org/Xplore/home.jsp</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https://www.wikipedia.org/</a:t>
            </a:r>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https://thingspeak.com/</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https://www.vecteezy.com/free-vector/static</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https://www.arduino.cc/</a:t>
            </a: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443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AD9007-E420-0EC8-1904-3DDE29855F19}"/>
              </a:ext>
            </a:extLst>
          </p:cNvPr>
          <p:cNvSpPr>
            <a:spLocks noGrp="1"/>
          </p:cNvSpPr>
          <p:nvPr>
            <p:ph type="title"/>
          </p:nvPr>
        </p:nvSpPr>
        <p:spPr/>
        <p:txBody>
          <a:bodyPr/>
          <a:lstStyle/>
          <a:p>
            <a:r>
              <a:rPr lang="en-US" dirty="0"/>
              <a:t>Thank</a:t>
            </a:r>
            <a:br>
              <a:rPr lang="en-US" dirty="0"/>
            </a:br>
            <a:r>
              <a:rPr lang="en-US" dirty="0"/>
              <a:t>You</a:t>
            </a:r>
          </a:p>
        </p:txBody>
      </p:sp>
    </p:spTree>
    <p:extLst>
      <p:ext uri="{BB962C8B-B14F-4D97-AF65-F5344CB8AC3E}">
        <p14:creationId xmlns:p14="http://schemas.microsoft.com/office/powerpoint/2010/main" val="389427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nSpc>
                <a:spcPct val="100000"/>
              </a:lnSpc>
            </a:pPr>
            <a:r>
              <a:rPr lang="en-US" dirty="0"/>
              <a:t>Key components </a:t>
            </a:r>
            <a:r>
              <a:rPr lang="en-US" sz="4000" b="1" dirty="0">
                <a:solidFill>
                  <a:schemeClr val="accent1"/>
                </a:solidFill>
              </a:rPr>
              <a:t>!</a:t>
            </a:r>
          </a:p>
        </p:txBody>
      </p:sp>
      <p:sp>
        <p:nvSpPr>
          <p:cNvPr id="3" name="Content Placeholder 2"/>
          <p:cNvSpPr>
            <a:spLocks noGrp="1"/>
          </p:cNvSpPr>
          <p:nvPr>
            <p:ph idx="1"/>
          </p:nvPr>
        </p:nvSpPr>
        <p:spPr/>
        <p:txBody>
          <a:bodyPr vert="horz" lIns="121899" tIns="60949" rIns="121899" bIns="60949" rtlCol="0" anchor="t">
            <a:normAutofit/>
          </a:bodyPr>
          <a:lstStyle/>
          <a:p>
            <a:pPr marL="304165" indent="-304165"/>
            <a:r>
              <a:rPr lang="en-US" dirty="0">
                <a:latin typeface="Times New Roman" panose="02020603050405020304" pitchFamily="18" charset="0"/>
                <a:ea typeface="+mn-lt"/>
                <a:cs typeface="Times New Roman" panose="02020603050405020304" pitchFamily="18" charset="0"/>
              </a:rPr>
              <a:t>Smart battery management system works as </a:t>
            </a:r>
            <a:r>
              <a:rPr lang="en-US" sz="2000" dirty="0">
                <a:latin typeface="Times New Roman" panose="02020603050405020304" pitchFamily="18" charset="0"/>
                <a:ea typeface="+mn-lt"/>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730885" lvl="1" indent="-304165"/>
            <a:r>
              <a:rPr lang="en-US" dirty="0">
                <a:latin typeface="Times New Roman" panose="02020603050405020304" pitchFamily="18" charset="0"/>
                <a:ea typeface="+mn-lt"/>
                <a:cs typeface="Times New Roman" panose="02020603050405020304" pitchFamily="18" charset="0"/>
              </a:rPr>
              <a:t>Voltage Monitoring .</a:t>
            </a:r>
          </a:p>
          <a:p>
            <a:pPr marL="730885" lvl="1" indent="-304165"/>
            <a:r>
              <a:rPr lang="en-US" dirty="0">
                <a:latin typeface="Times New Roman" panose="02020603050405020304" pitchFamily="18" charset="0"/>
                <a:ea typeface="+mn-lt"/>
                <a:cs typeface="Times New Roman" panose="02020603050405020304" pitchFamily="18" charset="0"/>
              </a:rPr>
              <a:t>Current Sensing .</a:t>
            </a:r>
          </a:p>
          <a:p>
            <a:pPr marL="730885" lvl="1" indent="-304165"/>
            <a:r>
              <a:rPr lang="en-US" dirty="0">
                <a:latin typeface="Times New Roman" panose="02020603050405020304" pitchFamily="18" charset="0"/>
                <a:ea typeface="+mn-lt"/>
                <a:cs typeface="Times New Roman" panose="02020603050405020304" pitchFamily="18" charset="0"/>
              </a:rPr>
              <a:t>Temperature Regulation .  </a:t>
            </a:r>
          </a:p>
          <a:p>
            <a:pPr marL="730885" lvl="1" indent="-304165"/>
            <a:r>
              <a:rPr lang="en-US" dirty="0">
                <a:latin typeface="Times New Roman" panose="02020603050405020304" pitchFamily="18" charset="0"/>
                <a:ea typeface="+mn-lt"/>
                <a:cs typeface="Times New Roman" panose="02020603050405020304" pitchFamily="18" charset="0"/>
              </a:rPr>
              <a:t>Battery Data Analytics</a:t>
            </a:r>
          </a:p>
          <a:p>
            <a:pPr marL="730885" lvl="1" indent="-304165"/>
            <a:endParaRPr lang="en-US" dirty="0"/>
          </a:p>
        </p:txBody>
      </p:sp>
      <p:pic>
        <p:nvPicPr>
          <p:cNvPr id="5" name="Graphic 4" descr="Chevron arrows with solid fill">
            <a:extLst>
              <a:ext uri="{FF2B5EF4-FFF2-40B4-BE49-F238E27FC236}">
                <a16:creationId xmlns:a16="http://schemas.microsoft.com/office/drawing/2014/main" id="{BF126A12-83CD-1E1F-2217-3F22EAE256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612" y="4013200"/>
            <a:ext cx="2286000" cy="2286000"/>
          </a:xfrm>
          <a:prstGeom prst="rect">
            <a:avLst/>
          </a:prstGeom>
        </p:spPr>
      </p:pic>
      <p:pic>
        <p:nvPicPr>
          <p:cNvPr id="6" name="Graphic 5" descr="Chevron arrows with solid fill">
            <a:extLst>
              <a:ext uri="{FF2B5EF4-FFF2-40B4-BE49-F238E27FC236}">
                <a16:creationId xmlns:a16="http://schemas.microsoft.com/office/drawing/2014/main" id="{F8B93037-1436-D97C-8A18-F376F9B66E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502025" y="4013200"/>
            <a:ext cx="2286000" cy="2286000"/>
          </a:xfrm>
          <a:prstGeom prst="rect">
            <a:avLst/>
          </a:prstGeom>
        </p:spPr>
      </p:pic>
    </p:spTree>
    <p:extLst>
      <p:ext uri="{BB962C8B-B14F-4D97-AF65-F5344CB8AC3E}">
        <p14:creationId xmlns:p14="http://schemas.microsoft.com/office/powerpoint/2010/main" val="3422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20B0B-BCC1-4BED-BF4D-17691AE321AC}"/>
              </a:ext>
            </a:extLst>
          </p:cNvPr>
          <p:cNvSpPr>
            <a:spLocks noGrp="1"/>
          </p:cNvSpPr>
          <p:nvPr>
            <p:ph type="title"/>
          </p:nvPr>
        </p:nvSpPr>
        <p:spPr/>
        <p:txBody>
          <a:bodyPr/>
          <a:lstStyle/>
          <a:p>
            <a:r>
              <a:rPr lang="en-US" dirty="0">
                <a:solidFill>
                  <a:schemeClr val="accent4"/>
                </a:solidFill>
              </a:rPr>
              <a:t>Charging and </a:t>
            </a:r>
            <a:br>
              <a:rPr lang="en-US" dirty="0">
                <a:solidFill>
                  <a:schemeClr val="accent4"/>
                </a:solidFill>
              </a:rPr>
            </a:br>
            <a:r>
              <a:rPr lang="en-US" dirty="0">
                <a:solidFill>
                  <a:schemeClr val="accent4"/>
                </a:solidFill>
              </a:rPr>
              <a:t>discharging</a:t>
            </a:r>
            <a:br>
              <a:rPr lang="en-US" dirty="0">
                <a:solidFill>
                  <a:schemeClr val="accent4"/>
                </a:solidFill>
              </a:rPr>
            </a:br>
            <a:r>
              <a:rPr lang="en-US" dirty="0">
                <a:solidFill>
                  <a:schemeClr val="accent4"/>
                </a:solidFill>
              </a:rPr>
              <a:t>Optimization</a:t>
            </a:r>
          </a:p>
        </p:txBody>
      </p:sp>
      <p:sp>
        <p:nvSpPr>
          <p:cNvPr id="3" name="Text Placeholder 2">
            <a:extLst>
              <a:ext uri="{FF2B5EF4-FFF2-40B4-BE49-F238E27FC236}">
                <a16:creationId xmlns:a16="http://schemas.microsoft.com/office/drawing/2014/main" id="{ACCF25D8-462F-8B4A-8D99-662B5C3FFDE9}"/>
              </a:ext>
            </a:extLst>
          </p:cNvPr>
          <p:cNvSpPr>
            <a:spLocks noGrp="1"/>
          </p:cNvSpPr>
          <p:nvPr>
            <p:ph type="body" sz="quarter" idx="11"/>
          </p:nvPr>
        </p:nvSpPr>
        <p:spPr/>
        <p:txBody>
          <a:bodyPr vert="horz" lIns="121899" tIns="60949" rIns="121899" bIns="60949" rtlCol="0" anchor="t">
            <a:normAutofit/>
          </a:bodyPr>
          <a:lstStyle/>
          <a:p>
            <a:pPr marL="304165" indent="-304165"/>
            <a:r>
              <a:rPr lang="en-US" dirty="0">
                <a:latin typeface="Times New Roman" panose="02020603050405020304" pitchFamily="18" charset="0"/>
                <a:cs typeface="Times New Roman" panose="02020603050405020304" pitchFamily="18" charset="0"/>
              </a:rPr>
              <a:t>Smart battery management optimizes charging for efficiency and longevity.</a:t>
            </a:r>
          </a:p>
          <a:p>
            <a:pPr marL="304165" indent="-304165"/>
            <a:r>
              <a:rPr lang="en-US" dirty="0">
                <a:latin typeface="Times New Roman" panose="02020603050405020304" pitchFamily="18" charset="0"/>
                <a:ea typeface="+mn-lt"/>
                <a:cs typeface="Times New Roman" panose="02020603050405020304" pitchFamily="18" charset="0"/>
              </a:rPr>
              <a:t>Precise control of current and voltage extends usable capacity.</a:t>
            </a:r>
          </a:p>
          <a:p>
            <a:pPr marL="304165" indent="-304165"/>
            <a:r>
              <a:rPr lang="en-US" dirty="0">
                <a:latin typeface="Times New Roman" panose="02020603050405020304" pitchFamily="18" charset="0"/>
                <a:ea typeface="+mn-lt"/>
                <a:cs typeface="Times New Roman" panose="02020603050405020304" pitchFamily="18" charset="0"/>
              </a:rPr>
              <a:t>Adaptive strategies enhance performance and reliability of energy storage.</a:t>
            </a:r>
          </a:p>
        </p:txBody>
      </p:sp>
      <p:pic>
        <p:nvPicPr>
          <p:cNvPr id="6" name="Picture 5">
            <a:extLst>
              <a:ext uri="{FF2B5EF4-FFF2-40B4-BE49-F238E27FC236}">
                <a16:creationId xmlns:a16="http://schemas.microsoft.com/office/drawing/2014/main" id="{3356FD6B-EB98-2505-3FEB-C9D7FBB34EBB}"/>
              </a:ext>
            </a:extLst>
          </p:cNvPr>
          <p:cNvPicPr>
            <a:picLocks noChangeAspect="1"/>
          </p:cNvPicPr>
          <p:nvPr/>
        </p:nvPicPr>
        <p:blipFill>
          <a:blip r:embed="rId2"/>
          <a:stretch>
            <a:fillRect/>
          </a:stretch>
        </p:blipFill>
        <p:spPr>
          <a:xfrm>
            <a:off x="379412" y="3924300"/>
            <a:ext cx="5410201" cy="2933700"/>
          </a:xfrm>
          <a:prstGeom prst="rect">
            <a:avLst/>
          </a:prstGeom>
        </p:spPr>
      </p:pic>
    </p:spTree>
    <p:extLst>
      <p:ext uri="{BB962C8B-B14F-4D97-AF65-F5344CB8AC3E}">
        <p14:creationId xmlns:p14="http://schemas.microsoft.com/office/powerpoint/2010/main" val="26455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8E1B2A2-AB8D-A749-83BF-90273FBD41B5}"/>
              </a:ext>
            </a:extLst>
          </p:cNvPr>
          <p:cNvSpPr>
            <a:spLocks noGrp="1"/>
          </p:cNvSpPr>
          <p:nvPr>
            <p:ph type="title"/>
          </p:nvPr>
        </p:nvSpPr>
        <p:spPr/>
        <p:txBody>
          <a:bodyPr anchor="t">
            <a:noAutofit/>
          </a:bodyPr>
          <a:lstStyle/>
          <a:p>
            <a:pPr>
              <a:lnSpc>
                <a:spcPct val="100000"/>
              </a:lnSpc>
            </a:pPr>
            <a:r>
              <a:rPr lang="en-US" sz="4000" b="1" dirty="0">
                <a:solidFill>
                  <a:schemeClr val="bg1"/>
                </a:solidFill>
              </a:rPr>
              <a:t>Importance of Efficient Battery Management</a:t>
            </a:r>
          </a:p>
        </p:txBody>
      </p:sp>
      <p:sp>
        <p:nvSpPr>
          <p:cNvPr id="3" name="Content Placeholder 2"/>
          <p:cNvSpPr>
            <a:spLocks noGrp="1"/>
          </p:cNvSpPr>
          <p:nvPr>
            <p:ph idx="1"/>
          </p:nvPr>
        </p:nvSpPr>
        <p:spPr>
          <a:xfrm>
            <a:off x="665394" y="2794001"/>
            <a:ext cx="5562600" cy="4470400"/>
          </a:xfrm>
        </p:spPr>
        <p:txBody>
          <a:bodyPr vert="horz" lIns="121899" tIns="60949" rIns="121899" bIns="60949" rtlCol="0" anchor="t">
            <a:normAutofit/>
          </a:bodyPr>
          <a:lstStyle/>
          <a:p>
            <a:pPr marL="304165" indent="-304165"/>
            <a:r>
              <a:rPr lang="en-US" sz="2000" dirty="0">
                <a:latin typeface="Times New Roman" panose="02020603050405020304" pitchFamily="18" charset="0"/>
                <a:cs typeface="Times New Roman" panose="02020603050405020304" pitchFamily="18" charset="0"/>
              </a:rPr>
              <a:t>Maximizing Battery Lifespan .</a:t>
            </a:r>
          </a:p>
          <a:p>
            <a:pPr marL="304165" indent="-304165"/>
            <a:r>
              <a:rPr lang="en-US" sz="2000" dirty="0">
                <a:latin typeface="Times New Roman" panose="02020603050405020304" pitchFamily="18" charset="0"/>
                <a:cs typeface="Times New Roman" panose="02020603050405020304" pitchFamily="18" charset="0"/>
              </a:rPr>
              <a:t>Cost Savings</a:t>
            </a:r>
          </a:p>
          <a:p>
            <a:pPr marL="304165" indent="-304165"/>
            <a:r>
              <a:rPr lang="en-US" sz="2000" dirty="0">
                <a:latin typeface="Times New Roman" panose="02020603050405020304" pitchFamily="18" charset="0"/>
                <a:cs typeface="Times New Roman" panose="02020603050405020304" pitchFamily="18" charset="0"/>
              </a:rPr>
              <a:t>Improved Energy Efficiency</a:t>
            </a:r>
            <a:r>
              <a:rPr lang="en-US"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04165" indent="-304165"/>
            <a:r>
              <a:rPr lang="en-US" dirty="0">
                <a:latin typeface="Times New Roman" panose="02020603050405020304" pitchFamily="18" charset="0"/>
                <a:ea typeface="+mn-lt"/>
                <a:cs typeface="Times New Roman" panose="02020603050405020304" pitchFamily="18" charset="0"/>
              </a:rPr>
              <a:t>Safety and Reliability</a:t>
            </a:r>
            <a:r>
              <a:rPr lang="en-US" sz="2000" dirty="0">
                <a:latin typeface="Times New Roman" panose="02020603050405020304" pitchFamily="18" charset="0"/>
                <a:ea typeface="+mn-lt"/>
                <a:cs typeface="Times New Roman" panose="02020603050405020304" pitchFamily="18" charset="0"/>
              </a:rPr>
              <a:t>.</a:t>
            </a:r>
            <a:endParaRPr lang="en-US" dirty="0">
              <a:latin typeface="Times New Roman" panose="02020603050405020304" pitchFamily="18" charset="0"/>
              <a:ea typeface="+mn-lt"/>
              <a:cs typeface="Times New Roman" panose="02020603050405020304" pitchFamily="18" charset="0"/>
            </a:endParaRPr>
          </a:p>
          <a:p>
            <a:pPr marL="304165" indent="-304165">
              <a:buClr>
                <a:schemeClr val="bg1"/>
              </a:buClr>
            </a:pPr>
            <a:endParaRPr lang="en-US" sz="2000" dirty="0">
              <a:latin typeface="Times New Roman" panose="02020603050405020304" pitchFamily="18" charset="0"/>
              <a:cs typeface="Times New Roman" panose="02020603050405020304" pitchFamily="18" charset="0"/>
            </a:endParaRPr>
          </a:p>
          <a:p>
            <a:pPr marL="304165" indent="-304165">
              <a:buClr>
                <a:schemeClr val="bg1"/>
              </a:buClr>
            </a:pP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70FA9E6-87A7-990E-0A23-B4D5B23D448C}"/>
              </a:ext>
            </a:extLst>
          </p:cNvPr>
          <p:cNvPicPr>
            <a:picLocks noChangeAspect="1"/>
          </p:cNvPicPr>
          <p:nvPr/>
        </p:nvPicPr>
        <p:blipFill>
          <a:blip r:embed="rId2"/>
          <a:stretch>
            <a:fillRect/>
          </a:stretch>
        </p:blipFill>
        <p:spPr>
          <a:xfrm>
            <a:off x="4875212" y="1750219"/>
            <a:ext cx="3357562" cy="3357562"/>
          </a:xfrm>
          <a:prstGeom prst="rect">
            <a:avLst/>
          </a:prstGeom>
        </p:spPr>
      </p:pic>
    </p:spTree>
    <p:extLst>
      <p:ext uri="{BB962C8B-B14F-4D97-AF65-F5344CB8AC3E}">
        <p14:creationId xmlns:p14="http://schemas.microsoft.com/office/powerpoint/2010/main" val="139726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99D361-319F-4BC4-81C4-F32BBF7A4FB8}"/>
              </a:ext>
            </a:extLst>
          </p:cNvPr>
          <p:cNvSpPr>
            <a:spLocks noGrp="1"/>
          </p:cNvSpPr>
          <p:nvPr>
            <p:ph type="title"/>
          </p:nvPr>
        </p:nvSpPr>
        <p:spPr>
          <a:xfrm>
            <a:off x="241283" y="485847"/>
            <a:ext cx="3886199" cy="2133598"/>
          </a:xfrm>
        </p:spPr>
        <p:txBody>
          <a:bodyPr>
            <a:normAutofit fontScale="90000"/>
          </a:bodyPr>
          <a:lstStyle/>
          <a:p>
            <a:r>
              <a:rPr lang="en-US" dirty="0"/>
              <a:t>Integration with Renewable Energy Systems</a:t>
            </a:r>
            <a:br>
              <a:rPr lang="en-US" dirty="0"/>
            </a:br>
            <a:endParaRPr lang="en-US" dirty="0"/>
          </a:p>
        </p:txBody>
      </p:sp>
      <p:pic>
        <p:nvPicPr>
          <p:cNvPr id="4" name="Graphic 3" descr="sketch of an open book, light bulb, and the word, &quot;idea&quot;">
            <a:extLst>
              <a:ext uri="{FF2B5EF4-FFF2-40B4-BE49-F238E27FC236}">
                <a16:creationId xmlns:a16="http://schemas.microsoft.com/office/drawing/2014/main" id="{2EFEDB6D-C50E-3C40-A621-346302CA8A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6012" y="4498453"/>
            <a:ext cx="2327332" cy="1873700"/>
          </a:xfrm>
          <a:prstGeom prst="rect">
            <a:avLst/>
          </a:prstGeom>
        </p:spPr>
      </p:pic>
      <p:sp>
        <p:nvSpPr>
          <p:cNvPr id="3" name="Text Placeholder 2">
            <a:extLst>
              <a:ext uri="{FF2B5EF4-FFF2-40B4-BE49-F238E27FC236}">
                <a16:creationId xmlns:a16="http://schemas.microsoft.com/office/drawing/2014/main" id="{ACCF25D8-462F-8B4A-8D99-662B5C3FFDE9}"/>
              </a:ext>
            </a:extLst>
          </p:cNvPr>
          <p:cNvSpPr>
            <a:spLocks noGrp="1"/>
          </p:cNvSpPr>
          <p:nvPr>
            <p:ph type="body" sz="quarter" idx="11"/>
          </p:nvPr>
        </p:nvSpPr>
        <p:spPr>
          <a:xfrm>
            <a:off x="6094412" y="381000"/>
            <a:ext cx="5562600" cy="5791200"/>
          </a:xfrm>
        </p:spPr>
        <p:txBody>
          <a:bodyPr>
            <a:normAutofit lnSpcReduction="10000"/>
          </a:bodyPr>
          <a:lstStyle/>
          <a:p>
            <a:pPr>
              <a:buClr>
                <a:schemeClr val="bg1"/>
              </a:buClr>
            </a:pPr>
            <a:r>
              <a:rPr lang="en-US" b="1" u="sng" dirty="0">
                <a:latin typeface="Times New Roman" panose="02020603050405020304" pitchFamily="18" charset="0"/>
                <a:cs typeface="Times New Roman" panose="02020603050405020304" pitchFamily="18" charset="0"/>
              </a:rPr>
              <a:t>Solar Integration - </a:t>
            </a:r>
            <a:r>
              <a:rPr lang="en-US" dirty="0">
                <a:latin typeface="Times New Roman" panose="02020603050405020304" pitchFamily="18" charset="0"/>
                <a:cs typeface="Times New Roman" panose="02020603050405020304" pitchFamily="18" charset="0"/>
              </a:rPr>
              <a:t>It can optimize energy storage and distribution for solar power systems, ensuring efficient utilization of renewable energy.</a:t>
            </a:r>
          </a:p>
          <a:p>
            <a:pPr>
              <a:buClr>
                <a:schemeClr val="bg1"/>
              </a:buClr>
            </a:pPr>
            <a:r>
              <a:rPr lang="en-US" b="1" u="sng" dirty="0">
                <a:latin typeface="Times New Roman" panose="02020603050405020304" pitchFamily="18" charset="0"/>
                <a:cs typeface="Times New Roman" panose="02020603050405020304" pitchFamily="18" charset="0"/>
              </a:rPr>
              <a:t>Wind Integration - </a:t>
            </a:r>
            <a:r>
              <a:rPr lang="en-US" dirty="0">
                <a:latin typeface="Times New Roman" panose="02020603050405020304" pitchFamily="18" charset="0"/>
                <a:cs typeface="Times New Roman" panose="02020603050405020304" pitchFamily="18" charset="0"/>
              </a:rPr>
              <a:t>Battery management ensures reliable energy storage and load balancing for wind farms, contributing to the seamless integration of wind power into the grid.</a:t>
            </a:r>
          </a:p>
          <a:p>
            <a:pPr>
              <a:buClr>
                <a:schemeClr val="bg1"/>
              </a:buClr>
            </a:pPr>
            <a:r>
              <a:rPr lang="en-US" b="1" u="sng" dirty="0">
                <a:latin typeface="Times New Roman" panose="02020603050405020304" pitchFamily="18" charset="0"/>
                <a:cs typeface="Times New Roman" panose="02020603050405020304" pitchFamily="18" charset="0"/>
              </a:rPr>
              <a:t>Hydroelectric Integration - </a:t>
            </a:r>
            <a:r>
              <a:rPr lang="en-US" dirty="0">
                <a:latin typeface="Times New Roman" panose="02020603050405020304" pitchFamily="18" charset="0"/>
                <a:cs typeface="Times New Roman" panose="02020603050405020304" pitchFamily="18" charset="0"/>
              </a:rPr>
              <a:t>Smart battery systems can complement hydroelectric power, storing excess energy during high generation periods and discharging during periods of high demand.</a:t>
            </a:r>
          </a:p>
          <a:p>
            <a:pPr>
              <a:buClr>
                <a:schemeClr val="bg1"/>
              </a:buClr>
            </a:pPr>
            <a:r>
              <a:rPr lang="en-US" b="1" u="sng" dirty="0">
                <a:latin typeface="Times New Roman" panose="02020603050405020304" pitchFamily="18" charset="0"/>
                <a:cs typeface="Times New Roman" panose="02020603050405020304" pitchFamily="18" charset="0"/>
              </a:rPr>
              <a:t>Microgrid Integration - </a:t>
            </a:r>
            <a:r>
              <a:rPr lang="en-US" dirty="0">
                <a:latin typeface="Times New Roman" panose="02020603050405020304" pitchFamily="18" charset="0"/>
                <a:cs typeface="Times New Roman" panose="02020603050405020304" pitchFamily="18" charset="0"/>
              </a:rPr>
              <a:t>Advanced battery management enables microgrids to efficiently utilize and balance renewable energy sources, ensuring reliable and resilient local power supply.</a:t>
            </a:r>
          </a:p>
          <a:p>
            <a:pPr>
              <a:buClr>
                <a:schemeClr val="bg1"/>
              </a:buClr>
            </a:pPr>
            <a:endParaRPr lang="en-US" dirty="0">
              <a:latin typeface="Times New Roman" panose="02020603050405020304" pitchFamily="18" charset="0"/>
              <a:cs typeface="Times New Roman" panose="02020603050405020304" pitchFamily="18" charset="0"/>
            </a:endParaRPr>
          </a:p>
          <a:p>
            <a:pPr marL="0" indent="0">
              <a:buClr>
                <a:schemeClr val="bg1"/>
              </a:buClr>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770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22707-E176-420E-82BA-54F425AA042E}"/>
              </a:ext>
            </a:extLst>
          </p:cNvPr>
          <p:cNvSpPr>
            <a:spLocks noGrp="1"/>
          </p:cNvSpPr>
          <p:nvPr>
            <p:ph type="title"/>
          </p:nvPr>
        </p:nvSpPr>
        <p:spPr/>
        <p:txBody>
          <a:bodyPr>
            <a:normAutofit fontScale="90000"/>
          </a:bodyPr>
          <a:lstStyle/>
          <a:p>
            <a:r>
              <a:rPr lang="en-US" dirty="0">
                <a:solidFill>
                  <a:schemeClr val="accent4"/>
                </a:solidFill>
              </a:rPr>
              <a:t>Battery Health and Lifecycle Management</a:t>
            </a:r>
          </a:p>
        </p:txBody>
      </p:sp>
      <p:sp>
        <p:nvSpPr>
          <p:cNvPr id="4" name="Text Placeholder 3">
            <a:extLst>
              <a:ext uri="{FF2B5EF4-FFF2-40B4-BE49-F238E27FC236}">
                <a16:creationId xmlns:a16="http://schemas.microsoft.com/office/drawing/2014/main" id="{04003271-B7B6-40B9-B32A-F24DDAFF2AB5}"/>
              </a:ext>
            </a:extLst>
          </p:cNvPr>
          <p:cNvSpPr>
            <a:spLocks noGrp="1"/>
          </p:cNvSpPr>
          <p:nvPr>
            <p:ph type="body" sz="quarter" idx="11"/>
          </p:nvPr>
        </p:nvSpPr>
        <p:spPr/>
        <p:txBody>
          <a:bodyPr>
            <a:normAutofit/>
          </a:bodyPr>
          <a:lstStyle/>
          <a:p>
            <a:pPr>
              <a:buClr>
                <a:schemeClr val="bg1"/>
              </a:buClr>
            </a:pPr>
            <a:r>
              <a:rPr lang="en-US" sz="2000" dirty="0">
                <a:solidFill>
                  <a:schemeClr val="bg1"/>
                </a:solidFill>
                <a:latin typeface="Times New Roman" panose="02020603050405020304" pitchFamily="18" charset="0"/>
                <a:cs typeface="Times New Roman" panose="02020603050405020304" pitchFamily="18" charset="0"/>
              </a:rPr>
              <a:t> Continuous monitoring enables real-time adjustments for battery health.</a:t>
            </a:r>
          </a:p>
          <a:p>
            <a:pPr>
              <a:buClr>
                <a:schemeClr val="bg1"/>
              </a:buClr>
            </a:pPr>
            <a:r>
              <a:rPr lang="en-US" sz="2000" dirty="0">
                <a:solidFill>
                  <a:schemeClr val="bg1"/>
                </a:solidFill>
                <a:latin typeface="Times New Roman" panose="02020603050405020304" pitchFamily="18" charset="0"/>
                <a:cs typeface="Times New Roman" panose="02020603050405020304" pitchFamily="18" charset="0"/>
              </a:rPr>
              <a:t>Proactive optimization extends battery life by detecting and managing degradation.</a:t>
            </a:r>
          </a:p>
          <a:p>
            <a:pPr>
              <a:buClr>
                <a:schemeClr val="bg1"/>
              </a:buClr>
            </a:pPr>
            <a:r>
              <a:rPr lang="en-US" sz="2000" dirty="0">
                <a:solidFill>
                  <a:schemeClr val="bg1"/>
                </a:solidFill>
                <a:latin typeface="Times New Roman" panose="02020603050405020304" pitchFamily="18" charset="0"/>
                <a:cs typeface="Times New Roman" panose="02020603050405020304" pitchFamily="18" charset="0"/>
              </a:rPr>
              <a:t>Timely replacement maintains peak performance for long-term efficiency.</a:t>
            </a:r>
            <a:endParaRPr lang="en-US"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3ADD4191-67DB-B082-418D-14FE002102B1}"/>
              </a:ext>
            </a:extLst>
          </p:cNvPr>
          <p:cNvPicPr>
            <a:picLocks noChangeAspect="1"/>
          </p:cNvPicPr>
          <p:nvPr/>
        </p:nvPicPr>
        <p:blipFill>
          <a:blip r:embed="rId3"/>
          <a:stretch>
            <a:fillRect/>
          </a:stretch>
        </p:blipFill>
        <p:spPr>
          <a:xfrm>
            <a:off x="2513012" y="2590800"/>
            <a:ext cx="4600575" cy="4924425"/>
          </a:xfrm>
          <a:prstGeom prst="rect">
            <a:avLst/>
          </a:prstGeom>
        </p:spPr>
      </p:pic>
    </p:spTree>
    <p:extLst>
      <p:ext uri="{BB962C8B-B14F-4D97-AF65-F5344CB8AC3E}">
        <p14:creationId xmlns:p14="http://schemas.microsoft.com/office/powerpoint/2010/main" val="229919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20B0B-BCC1-4BED-BF4D-17691AE321AC}"/>
              </a:ext>
            </a:extLst>
          </p:cNvPr>
          <p:cNvSpPr>
            <a:spLocks noGrp="1"/>
          </p:cNvSpPr>
          <p:nvPr>
            <p:ph type="title"/>
          </p:nvPr>
        </p:nvSpPr>
        <p:spPr/>
        <p:txBody>
          <a:bodyPr/>
          <a:lstStyle/>
          <a:p>
            <a:r>
              <a:rPr lang="en-US" dirty="0">
                <a:solidFill>
                  <a:schemeClr val="accent4"/>
                </a:solidFill>
              </a:rPr>
              <a:t>Artificial</a:t>
            </a:r>
            <a:br>
              <a:rPr lang="en-US" dirty="0">
                <a:solidFill>
                  <a:schemeClr val="accent4"/>
                </a:solidFill>
              </a:rPr>
            </a:br>
            <a:r>
              <a:rPr lang="en-US" dirty="0">
                <a:solidFill>
                  <a:schemeClr val="accent4"/>
                </a:solidFill>
              </a:rPr>
              <a:t>Intelligence </a:t>
            </a:r>
            <a:br>
              <a:rPr lang="en-US" dirty="0">
                <a:solidFill>
                  <a:schemeClr val="accent4"/>
                </a:solidFill>
              </a:rPr>
            </a:br>
            <a:r>
              <a:rPr lang="en-US" dirty="0">
                <a:solidFill>
                  <a:schemeClr val="accent4"/>
                </a:solidFill>
              </a:rPr>
              <a:t>Integration</a:t>
            </a:r>
          </a:p>
        </p:txBody>
      </p:sp>
      <p:sp>
        <p:nvSpPr>
          <p:cNvPr id="3" name="Text Placeholder 2">
            <a:extLst>
              <a:ext uri="{FF2B5EF4-FFF2-40B4-BE49-F238E27FC236}">
                <a16:creationId xmlns:a16="http://schemas.microsoft.com/office/drawing/2014/main" id="{ACCF25D8-462F-8B4A-8D99-662B5C3FFDE9}"/>
              </a:ext>
            </a:extLst>
          </p:cNvPr>
          <p:cNvSpPr>
            <a:spLocks noGrp="1"/>
          </p:cNvSpPr>
          <p:nvPr>
            <p:ph type="body" sz="quarter" idx="11"/>
          </p:nvPr>
        </p:nvSpPr>
        <p:spPr/>
        <p:txBody>
          <a:bodyPr vert="horz" lIns="121899" tIns="60949" rIns="121899" bIns="60949" rtlCol="0" anchor="t">
            <a:normAutofit/>
          </a:bodyPr>
          <a:lstStyle/>
          <a:p>
            <a:pPr marL="304165" indent="-304165"/>
            <a:r>
              <a:rPr lang="en-US" dirty="0">
                <a:latin typeface="Times New Roman" panose="02020603050405020304" pitchFamily="18" charset="0"/>
                <a:ea typeface="+mn-lt"/>
                <a:cs typeface="Times New Roman" panose="02020603050405020304" pitchFamily="18" charset="0"/>
              </a:rPr>
              <a:t>AI analyzes data for predictive maintenance, extending battery life and reliability.</a:t>
            </a:r>
          </a:p>
          <a:p>
            <a:pPr marL="304165" indent="-304165"/>
            <a:r>
              <a:rPr lang="en-US" dirty="0">
                <a:latin typeface="Times New Roman" panose="02020603050405020304" pitchFamily="18" charset="0"/>
                <a:ea typeface="+mn-lt"/>
                <a:cs typeface="Times New Roman" panose="02020603050405020304" pitchFamily="18" charset="0"/>
              </a:rPr>
              <a:t>Machine learning optimizes charging strategies based on usage patterns and environmental factors.</a:t>
            </a:r>
          </a:p>
          <a:p>
            <a:pPr marL="304165" indent="-304165"/>
            <a:r>
              <a:rPr lang="en-US" dirty="0">
                <a:latin typeface="Times New Roman" panose="02020603050405020304" pitchFamily="18" charset="0"/>
                <a:ea typeface="+mn-lt"/>
                <a:cs typeface="Times New Roman" panose="02020603050405020304" pitchFamily="18" charset="0"/>
              </a:rPr>
              <a:t>Automated decision-making enhances efficiency and adaptability for dynamic energy demands.</a:t>
            </a:r>
          </a:p>
        </p:txBody>
      </p:sp>
      <p:pic>
        <p:nvPicPr>
          <p:cNvPr id="6" name="Picture 5">
            <a:extLst>
              <a:ext uri="{FF2B5EF4-FFF2-40B4-BE49-F238E27FC236}">
                <a16:creationId xmlns:a16="http://schemas.microsoft.com/office/drawing/2014/main" id="{06689D06-4A52-6B8C-6802-1E6C64104F91}"/>
              </a:ext>
            </a:extLst>
          </p:cNvPr>
          <p:cNvPicPr>
            <a:picLocks noChangeAspect="1"/>
          </p:cNvPicPr>
          <p:nvPr/>
        </p:nvPicPr>
        <p:blipFill>
          <a:blip r:embed="rId2"/>
          <a:stretch>
            <a:fillRect/>
          </a:stretch>
        </p:blipFill>
        <p:spPr>
          <a:xfrm>
            <a:off x="4722812" y="-304800"/>
            <a:ext cx="2057400" cy="2219325"/>
          </a:xfrm>
          <a:prstGeom prst="rect">
            <a:avLst/>
          </a:prstGeom>
        </p:spPr>
      </p:pic>
    </p:spTree>
    <p:extLst>
      <p:ext uri="{BB962C8B-B14F-4D97-AF65-F5344CB8AC3E}">
        <p14:creationId xmlns:p14="http://schemas.microsoft.com/office/powerpoint/2010/main" val="76334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8E1B2A2-AB8D-A749-83BF-90273FBD41B5}"/>
              </a:ext>
            </a:extLst>
          </p:cNvPr>
          <p:cNvSpPr>
            <a:spLocks noGrp="1"/>
          </p:cNvSpPr>
          <p:nvPr>
            <p:ph type="title"/>
          </p:nvPr>
        </p:nvSpPr>
        <p:spPr/>
        <p:txBody>
          <a:bodyPr anchor="t">
            <a:noAutofit/>
          </a:bodyPr>
          <a:lstStyle/>
          <a:p>
            <a:pPr>
              <a:lnSpc>
                <a:spcPct val="100000"/>
              </a:lnSpc>
            </a:pPr>
            <a:r>
              <a:rPr lang="en-US" dirty="0"/>
              <a:t>Advantages </a:t>
            </a:r>
            <a:r>
              <a:rPr lang="en-US" sz="4000" b="1" dirty="0">
                <a:solidFill>
                  <a:schemeClr val="bg1"/>
                </a:solidFill>
              </a:rPr>
              <a:t>!</a:t>
            </a:r>
          </a:p>
        </p:txBody>
      </p:sp>
      <p:sp>
        <p:nvSpPr>
          <p:cNvPr id="3" name="Content Placeholder 2"/>
          <p:cNvSpPr>
            <a:spLocks noGrp="1"/>
          </p:cNvSpPr>
          <p:nvPr>
            <p:ph idx="1"/>
          </p:nvPr>
        </p:nvSpPr>
        <p:spPr/>
        <p:txBody>
          <a:bodyPr vert="horz" lIns="121899" tIns="60949" rIns="121899" bIns="60949" rtlCol="0" anchor="t">
            <a:normAutofit/>
          </a:bodyPr>
          <a:lstStyle/>
          <a:p>
            <a:pPr marL="304165" indent="-304165">
              <a:buClr>
                <a:schemeClr val="bg1"/>
              </a:buClr>
            </a:pPr>
            <a:r>
              <a:rPr lang="en-US" sz="2000" dirty="0">
                <a:solidFill>
                  <a:schemeClr val="bg1"/>
                </a:solidFill>
                <a:latin typeface="Times New Roman" panose="02020603050405020304" pitchFamily="18" charset="0"/>
                <a:cs typeface="Times New Roman" panose="02020603050405020304" pitchFamily="18" charset="0"/>
              </a:rPr>
              <a:t>Maximizes battery lifespan by optimizing charging and discharging processes.</a:t>
            </a:r>
          </a:p>
          <a:p>
            <a:pPr marL="304165" indent="-304165">
              <a:buClr>
                <a:schemeClr val="bg1"/>
              </a:buClr>
            </a:pPr>
            <a:r>
              <a:rPr lang="en-US" sz="2000" dirty="0">
                <a:solidFill>
                  <a:schemeClr val="bg1"/>
                </a:solidFill>
                <a:latin typeface="Times New Roman" panose="02020603050405020304" pitchFamily="18" charset="0"/>
                <a:cs typeface="Times New Roman" panose="02020603050405020304" pitchFamily="18" charset="0"/>
              </a:rPr>
              <a:t> Enhances safety by preventing overcharging and deep discharge.</a:t>
            </a:r>
          </a:p>
          <a:p>
            <a:pPr marL="304165" indent="-304165">
              <a:buClr>
                <a:schemeClr val="bg1"/>
              </a:buClr>
            </a:pPr>
            <a:r>
              <a:rPr lang="en-US" sz="2000" dirty="0">
                <a:solidFill>
                  <a:schemeClr val="bg1"/>
                </a:solidFill>
                <a:latin typeface="Times New Roman" panose="02020603050405020304" pitchFamily="18" charset="0"/>
                <a:cs typeface="Times New Roman" panose="02020603050405020304" pitchFamily="18" charset="0"/>
              </a:rPr>
              <a:t> Improves energy efficiency and performance through intelligent load balancing and adaptive strategies.</a:t>
            </a:r>
            <a:endParaRPr lang="en-US" sz="2000" dirty="0">
              <a:latin typeface="Times New Roman" panose="02020603050405020304" pitchFamily="18" charset="0"/>
              <a:cs typeface="Times New Roman" panose="02020603050405020304" pitchFamily="18" charset="0"/>
            </a:endParaRPr>
          </a:p>
        </p:txBody>
      </p:sp>
      <p:pic>
        <p:nvPicPr>
          <p:cNvPr id="4" name="Graphic 3" descr="Statistics with solid fill">
            <a:extLst>
              <a:ext uri="{FF2B5EF4-FFF2-40B4-BE49-F238E27FC236}">
                <a16:creationId xmlns:a16="http://schemas.microsoft.com/office/drawing/2014/main" id="{E609125A-C7FD-9CC4-831A-4870B5D17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4412" y="3886200"/>
            <a:ext cx="2286000" cy="2286000"/>
          </a:xfrm>
          <a:prstGeom prst="rect">
            <a:avLst/>
          </a:prstGeom>
        </p:spPr>
      </p:pic>
    </p:spTree>
    <p:extLst>
      <p:ext uri="{BB962C8B-B14F-4D97-AF65-F5344CB8AC3E}">
        <p14:creationId xmlns:p14="http://schemas.microsoft.com/office/powerpoint/2010/main" val="371437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nSpc>
                <a:spcPct val="100000"/>
              </a:lnSpc>
            </a:pPr>
            <a:r>
              <a:rPr lang="en-US" sz="4000" b="1" dirty="0">
                <a:solidFill>
                  <a:schemeClr val="accent1"/>
                </a:solidFill>
              </a:rPr>
              <a:t>Future </a:t>
            </a:r>
            <a:r>
              <a:rPr lang="en-US" dirty="0"/>
              <a:t>Scope </a:t>
            </a:r>
            <a:r>
              <a:rPr lang="en-US" sz="4000" b="1" dirty="0">
                <a:solidFill>
                  <a:schemeClr val="accent1"/>
                </a:solidFill>
              </a:rPr>
              <a:t>!</a:t>
            </a:r>
          </a:p>
        </p:txBody>
      </p:sp>
      <p:sp>
        <p:nvSpPr>
          <p:cNvPr id="3" name="Content Placeholder 2"/>
          <p:cNvSpPr>
            <a:spLocks noGrp="1"/>
          </p:cNvSpPr>
          <p:nvPr>
            <p:ph idx="1"/>
          </p:nvPr>
        </p:nvSpPr>
        <p:spPr/>
        <p:txBody>
          <a:bodyPr vert="horz" lIns="121899" tIns="60949" rIns="121899" bIns="60949" rtlCol="0" anchor="t">
            <a:normAutofit/>
          </a:bodyPr>
          <a:lstStyle/>
          <a:p>
            <a:pPr marL="304165" indent="-304165"/>
            <a:r>
              <a:rPr lang="en-US" dirty="0">
                <a:latin typeface="Times New Roman" panose="02020603050405020304" pitchFamily="18" charset="0"/>
                <a:ea typeface="+mn-lt"/>
                <a:cs typeface="Times New Roman" panose="02020603050405020304" pitchFamily="18" charset="0"/>
              </a:rPr>
              <a:t>Integration with renewable energy systems for grid-level energy storage solutions.</a:t>
            </a:r>
          </a:p>
          <a:p>
            <a:pPr marL="304165" indent="-304165"/>
            <a:r>
              <a:rPr lang="en-US" dirty="0">
                <a:latin typeface="Times New Roman" panose="02020603050405020304" pitchFamily="18" charset="0"/>
                <a:ea typeface="+mn-lt"/>
                <a:cs typeface="Times New Roman" panose="02020603050405020304" pitchFamily="18" charset="0"/>
              </a:rPr>
              <a:t>Advancements in AI for real-time optimization and predictive maintenance.</a:t>
            </a:r>
          </a:p>
          <a:p>
            <a:pPr marL="304165" indent="-304165"/>
            <a:r>
              <a:rPr lang="en-US" dirty="0">
                <a:latin typeface="Times New Roman" panose="02020603050405020304" pitchFamily="18" charset="0"/>
                <a:ea typeface="+mn-lt"/>
                <a:cs typeface="Times New Roman" panose="02020603050405020304" pitchFamily="18" charset="0"/>
              </a:rPr>
              <a:t>Enhanced connectivity for smart grid integration and vehicle-to-grid applications.</a:t>
            </a:r>
            <a:r>
              <a:rPr lang="en-US" sz="2000" dirty="0">
                <a:latin typeface="Times New Roman" panose="02020603050405020304" pitchFamily="18" charset="0"/>
                <a:ea typeface="+mn-lt"/>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5" name="Graphic 4" descr="Brain in head with solid fill">
            <a:extLst>
              <a:ext uri="{FF2B5EF4-FFF2-40B4-BE49-F238E27FC236}">
                <a16:creationId xmlns:a16="http://schemas.microsoft.com/office/drawing/2014/main" id="{EAB6039D-95F4-1A4E-C992-C06E0E22E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5012" y="2209800"/>
            <a:ext cx="914400" cy="914400"/>
          </a:xfrm>
          <a:prstGeom prst="rect">
            <a:avLst/>
          </a:prstGeom>
        </p:spPr>
      </p:pic>
    </p:spTree>
    <p:extLst>
      <p:ext uri="{BB962C8B-B14F-4D97-AF65-F5344CB8AC3E}">
        <p14:creationId xmlns:p14="http://schemas.microsoft.com/office/powerpoint/2010/main" val="289526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ass open house presentation">
  <a:themeElements>
    <a:clrScheme name="Custom 14">
      <a:dk1>
        <a:sysClr val="windowText" lastClr="000000"/>
      </a:dk1>
      <a:lt1>
        <a:sysClr val="window" lastClr="FFFFFF"/>
      </a:lt1>
      <a:dk2>
        <a:srgbClr val="445EA2"/>
      </a:dk2>
      <a:lt2>
        <a:srgbClr val="EBEBEB"/>
      </a:lt2>
      <a:accent1>
        <a:srgbClr val="4495A2"/>
      </a:accent1>
      <a:accent2>
        <a:srgbClr val="7CA655"/>
      </a:accent2>
      <a:accent3>
        <a:srgbClr val="DFB240"/>
      </a:accent3>
      <a:accent4>
        <a:srgbClr val="DF8C40"/>
      </a:accent4>
      <a:accent5>
        <a:srgbClr val="DF5D40"/>
      </a:accent5>
      <a:accent6>
        <a:srgbClr val="8760AD"/>
      </a:accent6>
      <a:hlink>
        <a:srgbClr val="DF5D40"/>
      </a:hlink>
      <a:folHlink>
        <a:srgbClr val="8760AD"/>
      </a:folHlink>
    </a:clrScheme>
    <a:fontScheme name="Custom 12">
      <a:majorFont>
        <a:latin typeface="Sagona Book"/>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Classroom open house presentation.potx" id="{AB7D8AB0-4323-4322-AB21-8CB398DB9E96}" vid="{5BFEA1FF-C39F-48A2-B239-4B55565FC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F4281CE-B2E5-47B0-96AD-B9B8683BE6BA}">
  <ds:schemaRefs>
    <ds:schemaRef ds:uri="http://schemas.microsoft.com/sharepoint/v3/contenttype/forms"/>
  </ds:schemaRefs>
</ds:datastoreItem>
</file>

<file path=customXml/itemProps2.xml><?xml version="1.0" encoding="utf-8"?>
<ds:datastoreItem xmlns:ds="http://schemas.openxmlformats.org/officeDocument/2006/customXml" ds:itemID="{5624F904-7C3E-40E0-B6FF-CC0818F295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B49637-D590-48CA-AC36-133F9B8C0BE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Back to school night presentation</Template>
  <TotalTime>0</TotalTime>
  <Words>483</Words>
  <Application>Microsoft Office PowerPoint</Application>
  <PresentationFormat>Custom</PresentationFormat>
  <Paragraphs>50</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Century Gothic</vt:lpstr>
      <vt:lpstr>Courier New</vt:lpstr>
      <vt:lpstr>Quire Sans</vt:lpstr>
      <vt:lpstr>Sagona Book</vt:lpstr>
      <vt:lpstr>Times New Roman</vt:lpstr>
      <vt:lpstr>Class open house presentation</vt:lpstr>
      <vt:lpstr>Smart Battery Management System</vt:lpstr>
      <vt:lpstr>Key components !</vt:lpstr>
      <vt:lpstr>Charging and  discharging Optimization</vt:lpstr>
      <vt:lpstr>Importance of Efficient Battery Management</vt:lpstr>
      <vt:lpstr>Integration with Renewable Energy Systems </vt:lpstr>
      <vt:lpstr>Battery Health and Lifecycle Management</vt:lpstr>
      <vt:lpstr>Artificial Intelligence  Integration</vt:lpstr>
      <vt:lpstr>Advantages !</vt:lpstr>
      <vt:lpstr>Future Scope !</vt:lpstr>
      <vt:lpstr>Conclusion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2024-04-25T13:21:42Z</dcterms:created>
  <dcterms:modified xsi:type="dcterms:W3CDTF">2025-05-20T09:47:08Z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